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00AB2-A4C7-475C-ADDE-86400633D0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25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0B5B9-BFC4-496C-B513-E5678F9F0C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0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2568E-ECBA-419C-A98C-3195CF27977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9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923F7-064F-4A1B-8E51-E69401A8185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8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3BEE9-259C-47AC-A017-0F4379088B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0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6F341-21EB-447A-B5E5-6E2376B7D90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3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5E1C5-EF40-40BF-9AEA-E922B641DD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0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2C37F-736D-4B3C-99FF-C69A1E65769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8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03CC4-BE04-4434-ADD8-0781E01EC6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36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F859A-59B7-4B24-B207-1683871CBAEB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4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85498-BF9E-42C2-B6B8-E4642592E99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10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0C4139-3704-407D-8F23-0362279DEF55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8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208214" y="2708275"/>
            <a:ext cx="7488237" cy="647700"/>
          </a:xfrm>
        </p:spPr>
        <p:txBody>
          <a:bodyPr anchor="ctr"/>
          <a:lstStyle/>
          <a:p>
            <a:pPr eaLnBrk="1" hangingPunct="1"/>
            <a:r>
              <a:rPr lang="hu-HU" sz="4800" dirty="0" smtClean="0">
                <a:solidFill>
                  <a:srgbClr val="333333"/>
                </a:solidFill>
                <a:latin typeface="Lucida Handwriting" panose="03010101010101010101" pitchFamily="66" charset="0"/>
              </a:rPr>
              <a:t>Adatgyűjtés</a:t>
            </a:r>
            <a:endParaRPr lang="es-ES" sz="4800" dirty="0">
              <a:solidFill>
                <a:srgbClr val="333333"/>
              </a:solidFill>
              <a:latin typeface="Lucida Handwriting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1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8147" y="2601403"/>
            <a:ext cx="823271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dirty="0" smtClean="0"/>
              <a:t>Az emberek közti kommunikáció az ismeretek átadása</a:t>
            </a:r>
            <a:r>
              <a:rPr lang="hu-HU" dirty="0" smtClean="0"/>
              <a:t>, </a:t>
            </a:r>
            <a:r>
              <a:rPr lang="hu-HU" dirty="0" smtClean="0"/>
              <a:t>információcsere. Az, hogy számunkra mi jelent információt, két feltétel dönti el.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hu-HU" dirty="0" smtClean="0"/>
              <a:t>Az információnak mindig </a:t>
            </a:r>
            <a:r>
              <a:rPr lang="hu-HU" b="1" dirty="0" smtClean="0">
                <a:solidFill>
                  <a:srgbClr val="FF0000"/>
                </a:solidFill>
              </a:rPr>
              <a:t>új ismeretet </a:t>
            </a:r>
            <a:r>
              <a:rPr lang="hu-HU" dirty="0" smtClean="0"/>
              <a:t>kell tartalmaznia, tehát olyan dologról kell szólnia, amit még nem tudtunk.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hu-HU" dirty="0" smtClean="0"/>
              <a:t>A másik feltétel, hogy </a:t>
            </a:r>
            <a:r>
              <a:rPr lang="hu-HU" b="1" dirty="0" smtClean="0">
                <a:solidFill>
                  <a:srgbClr val="FF0000"/>
                </a:solidFill>
              </a:rPr>
              <a:t>megértsük</a:t>
            </a:r>
            <a:r>
              <a:rPr lang="hu-HU" dirty="0" smtClean="0"/>
              <a:t>. Hiába közöl fontos információt valaki, ha olyan nyelven szólal meg, amit mi nem értünk. Az ilyen jellegű ismeret nem tekinthető információnak.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3370472" y="881171"/>
            <a:ext cx="5409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6BACA4"/>
                </a:solidFill>
                <a:latin typeface="Comic Sans MS" panose="030F0702030302020204" pitchFamily="66" charset="0"/>
              </a:rPr>
              <a:t>Kommunikáció=információ átadása</a:t>
            </a:r>
            <a:endParaRPr lang="hu-HU" sz="2400" b="1" dirty="0">
              <a:solidFill>
                <a:srgbClr val="6BACA4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3" y="1016746"/>
            <a:ext cx="2276793" cy="139084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647" y="1059614"/>
            <a:ext cx="1743318" cy="2695951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844638" y="1342836"/>
            <a:ext cx="386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6BACA4"/>
                </a:solidFill>
                <a:latin typeface="Comic Sans MS" panose="030F0702030302020204" pitchFamily="66" charset="0"/>
              </a:rPr>
              <a:t>Információ = új ismeret</a:t>
            </a:r>
            <a:endParaRPr lang="hu-HU" sz="2400" b="1" dirty="0">
              <a:solidFill>
                <a:srgbClr val="6BACA4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15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081155" y="768928"/>
            <a:ext cx="2026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solidFill>
                  <a:srgbClr val="6BACA4"/>
                </a:solidFill>
                <a:latin typeface="Comic Sans MS" panose="030F0702030302020204" pitchFamily="66" charset="0"/>
              </a:rPr>
              <a:t>Adat</a:t>
            </a:r>
            <a:endParaRPr lang="hu-HU" sz="4000" b="1" dirty="0">
              <a:solidFill>
                <a:srgbClr val="6BACA4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80108" y="1651245"/>
            <a:ext cx="11021291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Az informatika világában </a:t>
            </a:r>
            <a:r>
              <a:rPr lang="hu-HU" dirty="0" smtClean="0"/>
              <a:t>amikor a </a:t>
            </a:r>
            <a:r>
              <a:rPr lang="hu-HU" dirty="0"/>
              <a:t>számítógéppel </a:t>
            </a:r>
            <a:r>
              <a:rPr lang="hu-HU" dirty="0" smtClean="0"/>
              <a:t>kommunikálunk, közlünk valamit, azt a gép feldogozza. Ezeket az információkat adatoknak hívjuk. 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80108" y="2697710"/>
            <a:ext cx="1093816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Ha valamilyen számítógépes programot használunk, akkor a begépelt számok, betűk vagy az egérrel való </a:t>
            </a:r>
            <a:r>
              <a:rPr lang="hu-HU" dirty="0" smtClean="0"/>
              <a:t>kattintgatás </a:t>
            </a:r>
            <a:r>
              <a:rPr lang="hu-HU" dirty="0"/>
              <a:t>adatnak számít, amit a számítógép feldolgoz.</a:t>
            </a:r>
          </a:p>
        </p:txBody>
      </p:sp>
      <p:sp>
        <p:nvSpPr>
          <p:cNvPr id="6" name="Téglalap 5"/>
          <p:cNvSpPr/>
          <p:nvPr/>
        </p:nvSpPr>
        <p:spPr>
          <a:xfrm>
            <a:off x="180108" y="3744175"/>
            <a:ext cx="911975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Az adatokat az alapján, hogy milyen jelekből épülnek fel, több csoportba soroljuk. Megkülönböztetünk: </a:t>
            </a:r>
            <a:r>
              <a:rPr lang="hu-HU" dirty="0" smtClean="0"/>
              <a:t>számadatot és </a:t>
            </a:r>
            <a:r>
              <a:rPr lang="hu-HU" dirty="0"/>
              <a:t>szöveges </a:t>
            </a:r>
            <a:r>
              <a:rPr lang="hu-HU" dirty="0" smtClean="0"/>
              <a:t>adatot.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466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560076" y="757884"/>
            <a:ext cx="2614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4000" b="1" dirty="0" smtClean="0">
                <a:solidFill>
                  <a:srgbClr val="6BACA4"/>
                </a:solidFill>
                <a:latin typeface="Comic Sans MS" panose="030F0702030302020204" pitchFamily="66" charset="0"/>
              </a:rPr>
              <a:t>Számadat</a:t>
            </a:r>
            <a:endParaRPr lang="hu-HU" sz="4000" b="1" dirty="0">
              <a:solidFill>
                <a:srgbClr val="6BACA4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47453" y="1703062"/>
            <a:ext cx="11515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olyan adatokat, amelyek számokból épülnek fel, számadatnak </a:t>
            </a:r>
            <a:r>
              <a:rPr lang="hu-HU" dirty="0" smtClean="0"/>
              <a:t>hívjuk. 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47453" y="2072394"/>
            <a:ext cx="83562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Például az osztály létszáma 26 fő. Ez számadatnak tekinthető.</a:t>
            </a:r>
          </a:p>
        </p:txBody>
      </p:sp>
      <p:sp>
        <p:nvSpPr>
          <p:cNvPr id="5" name="Téglalap 4"/>
          <p:cNvSpPr/>
          <p:nvPr/>
        </p:nvSpPr>
        <p:spPr>
          <a:xfrm>
            <a:off x="247452" y="2617600"/>
            <a:ext cx="1102668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A hétköznapi életben a számadatokat </a:t>
            </a:r>
            <a:r>
              <a:rPr lang="hu-HU" dirty="0" smtClean="0"/>
              <a:t>gyakran </a:t>
            </a:r>
            <a:r>
              <a:rPr lang="hu-HU" dirty="0"/>
              <a:t>használják azonosításra is. Egy ember nagyon sok azonosító számadattal rendelkezik: személyi szám, adószám, </a:t>
            </a:r>
            <a:r>
              <a:rPr lang="hu-HU" dirty="0" err="1"/>
              <a:t>bankkártyaszám</a:t>
            </a:r>
            <a:r>
              <a:rPr lang="hu-HU" dirty="0"/>
              <a:t>, </a:t>
            </a:r>
            <a:r>
              <a:rPr lang="hu-HU" dirty="0" err="1"/>
              <a:t>TAJ-szám</a:t>
            </a:r>
            <a:r>
              <a:rPr lang="hu-HU" dirty="0"/>
              <a:t>…stb.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083" y="3714923"/>
            <a:ext cx="3134590" cy="184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67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404127" y="861794"/>
            <a:ext cx="37689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4000" b="1" dirty="0" smtClean="0">
                <a:solidFill>
                  <a:srgbClr val="6BACA4"/>
                </a:solidFill>
                <a:latin typeface="Comic Sans MS" panose="030F0702030302020204" pitchFamily="66" charset="0"/>
              </a:rPr>
              <a:t>Szöveges adat</a:t>
            </a:r>
            <a:endParaRPr lang="hu-HU" sz="4000" b="1" dirty="0">
              <a:solidFill>
                <a:srgbClr val="6BACA4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46362" y="2037477"/>
            <a:ext cx="9525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Az olyan adatokat, amelyek betűkből, szavakból épülnek fel, szöveges adatnak </a:t>
            </a:r>
            <a:r>
              <a:rPr lang="hu-HU" dirty="0" smtClean="0"/>
              <a:t>tekintjük.</a:t>
            </a:r>
            <a:endParaRPr lang="hu-HU" dirty="0"/>
          </a:p>
        </p:txBody>
      </p:sp>
      <p:pic>
        <p:nvPicPr>
          <p:cNvPr id="1026" name="Picture 2" descr="https://upload.wikimedia.org/wikipedia/commons/thumb/2/20/Attila_Szerv%C3%A1c_idf-2019.png/220px-Attila_Szerv%C3%A1c_idf-2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76" y="3169879"/>
            <a:ext cx="3460059" cy="215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89673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219</Words>
  <Application>Microsoft Office PowerPoint</Application>
  <PresentationFormat>Szélesvásznú</PresentationFormat>
  <Paragraphs>16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9" baseType="lpstr">
      <vt:lpstr>Arial</vt:lpstr>
      <vt:lpstr>Comic Sans MS</vt:lpstr>
      <vt:lpstr>Lucida Handwriting</vt:lpstr>
      <vt:lpstr>Diseño predeterminado</vt:lpstr>
      <vt:lpstr>Adatgyűjtés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Adatgyűjtés</dc:title>
  <dc:creator>Eltes</dc:creator>
  <cp:lastModifiedBy>Valcsi</cp:lastModifiedBy>
  <cp:revision>6</cp:revision>
  <dcterms:created xsi:type="dcterms:W3CDTF">2017-01-25T09:43:30Z</dcterms:created>
  <dcterms:modified xsi:type="dcterms:W3CDTF">2017-01-25T19:57:13Z</dcterms:modified>
</cp:coreProperties>
</file>